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Merriweather"/>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Merriweather-regular.fntdata"/><Relationship Id="rId14" Type="http://schemas.openxmlformats.org/officeDocument/2006/relationships/slide" Target="slides/slide10.xml"/><Relationship Id="rId17" Type="http://schemas.openxmlformats.org/officeDocument/2006/relationships/font" Target="fonts/Merriweather-italic.fntdata"/><Relationship Id="rId16" Type="http://schemas.openxmlformats.org/officeDocument/2006/relationships/font" Target="fonts/Merriweather-bold.fntdata"/><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font" Target="fonts/Merriweather-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7d149940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7d149940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7d0677e98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7d0677e98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7d0677e98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7d0677e98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7d149940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7d149940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7d0677e98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7d0677e98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7d06c7a56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7d06c7a56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7d06c7a56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7d06c7a56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7d06c7a56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7d06c7a56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7d06c7a56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7d06c7a56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550675"/>
            <a:ext cx="8520600" cy="31167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7200">
                <a:latin typeface="Merriweather"/>
                <a:ea typeface="Merriweather"/>
                <a:cs typeface="Merriweather"/>
                <a:sym typeface="Merriweather"/>
              </a:rPr>
              <a:t>Food and Wine Pairing</a:t>
            </a:r>
            <a:endParaRPr sz="7200">
              <a:latin typeface="Merriweather"/>
              <a:ea typeface="Merriweather"/>
              <a:cs typeface="Merriweather"/>
              <a:sym typeface="Merriweather"/>
            </a:endParaRPr>
          </a:p>
        </p:txBody>
      </p:sp>
      <p:pic>
        <p:nvPicPr>
          <p:cNvPr descr="foodnwine.jpg" id="55" name="Google Shape;55;p13"/>
          <p:cNvPicPr preferRelativeResize="0"/>
          <p:nvPr/>
        </p:nvPicPr>
        <p:blipFill>
          <a:blip r:embed="rId3">
            <a:alphaModFix amt="47000"/>
          </a:blip>
          <a:stretch>
            <a:fillRect/>
          </a:stretch>
        </p:blipFill>
        <p:spPr>
          <a:xfrm>
            <a:off x="363200" y="164025"/>
            <a:ext cx="8398225" cy="48623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4506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High Risk Wines vs Low Risk Wines</a:t>
            </a:r>
            <a:endParaRPr>
              <a:latin typeface="Merriweather"/>
              <a:ea typeface="Merriweather"/>
              <a:cs typeface="Merriweather"/>
              <a:sym typeface="Merriweather"/>
            </a:endParaRPr>
          </a:p>
          <a:p>
            <a:pPr indent="0" lvl="0" marL="0" rtl="0" algn="l">
              <a:spcBef>
                <a:spcPts val="0"/>
              </a:spcBef>
              <a:spcAft>
                <a:spcPts val="0"/>
              </a:spcAft>
              <a:buNone/>
            </a:pPr>
            <a:r>
              <a:t/>
            </a:r>
            <a:endParaRPr/>
          </a:p>
        </p:txBody>
      </p:sp>
      <p:sp>
        <p:nvSpPr>
          <p:cNvPr id="108" name="Google Shape;108;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00"/>
                </a:solidFill>
                <a:latin typeface="Merriweather"/>
                <a:ea typeface="Merriweather"/>
                <a:cs typeface="Merriweather"/>
                <a:sym typeface="Merriweather"/>
              </a:rPr>
              <a:t>High Risk Wines</a:t>
            </a:r>
            <a:r>
              <a:rPr lang="en">
                <a:solidFill>
                  <a:srgbClr val="000000"/>
                </a:solidFill>
                <a:latin typeface="Merriweather"/>
                <a:ea typeface="Merriweather"/>
                <a:cs typeface="Merriweather"/>
                <a:sym typeface="Merriweather"/>
              </a:rPr>
              <a:t> - Think big tannin structure, high acidity, high alcohol and complexity. The more structure and complexity of the wine, the more possible taste interactions and the more difficulty of pairing. However, these wines are the most rewarding when paired properly with food and wine. </a:t>
            </a:r>
            <a:endParaRPr>
              <a:solidFill>
                <a:srgbClr val="000000"/>
              </a:solidFill>
              <a:latin typeface="Merriweather"/>
              <a:ea typeface="Merriweather"/>
              <a:cs typeface="Merriweather"/>
              <a:sym typeface="Merriweather"/>
            </a:endParaRPr>
          </a:p>
          <a:p>
            <a:pPr indent="0" lvl="0" marL="0" rtl="0" algn="l">
              <a:spcBef>
                <a:spcPts val="1600"/>
              </a:spcBef>
              <a:spcAft>
                <a:spcPts val="1600"/>
              </a:spcAft>
              <a:buNone/>
            </a:pPr>
            <a:r>
              <a:rPr b="1" lang="en">
                <a:solidFill>
                  <a:srgbClr val="000000"/>
                </a:solidFill>
                <a:latin typeface="Merriweather"/>
                <a:ea typeface="Merriweather"/>
                <a:cs typeface="Merriweather"/>
                <a:sym typeface="Merriweather"/>
              </a:rPr>
              <a:t>Low Risk Wines </a:t>
            </a:r>
            <a:r>
              <a:rPr lang="en">
                <a:solidFill>
                  <a:srgbClr val="000000"/>
                </a:solidFill>
                <a:latin typeface="Merriweather"/>
                <a:ea typeface="Merriweather"/>
                <a:cs typeface="Merriweather"/>
                <a:sym typeface="Merriweather"/>
              </a:rPr>
              <a:t>- Think simple, unoaked, dry wines. Not going to be made unpleasant by a variety of dishes. However, not going to change very much either when matched with food, so not that interesting. </a:t>
            </a:r>
            <a:endParaRPr>
              <a:solidFill>
                <a:srgbClr val="000000"/>
              </a:solidFill>
              <a:latin typeface="Merriweather"/>
              <a:ea typeface="Merriweather"/>
              <a:cs typeface="Merriweather"/>
              <a:sym typeface="Merriweathe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1" type="body"/>
          </p:nvPr>
        </p:nvSpPr>
        <p:spPr>
          <a:xfrm>
            <a:off x="311700" y="1397425"/>
            <a:ext cx="8520600" cy="3171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i="1" lang="en" sz="4800">
                <a:solidFill>
                  <a:schemeClr val="dk1"/>
                </a:solidFill>
                <a:latin typeface="Merriweather"/>
                <a:ea typeface="Merriweather"/>
                <a:cs typeface="Merriweather"/>
                <a:sym typeface="Merriweather"/>
              </a:rPr>
              <a:t>“Cooking is simply a balance of fat, acid, salt and sweet.”</a:t>
            </a:r>
            <a:endParaRPr sz="4800">
              <a:latin typeface="Merriweather"/>
              <a:ea typeface="Merriweather"/>
              <a:cs typeface="Merriweather"/>
              <a:sym typeface="Merriweathe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Complementary or Congruent</a:t>
            </a:r>
            <a:endParaRPr>
              <a:latin typeface="Merriweather"/>
              <a:ea typeface="Merriweather"/>
              <a:cs typeface="Merriweather"/>
              <a:sym typeface="Merriweathe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latin typeface="Merriweather"/>
                <a:ea typeface="Merriweather"/>
                <a:cs typeface="Merriweather"/>
                <a:sym typeface="Merriweather"/>
              </a:rPr>
              <a:t>A great food and wine pairing creates a balance between the components of a dish and the characteristics of a wine. Simplify each dish into basic tastes and then seek a wine using either complementary or congruent pairing.</a:t>
            </a:r>
            <a:endParaRPr>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u="sng">
                <a:solidFill>
                  <a:srgbClr val="000000"/>
                </a:solidFill>
                <a:latin typeface="Merriweather"/>
                <a:ea typeface="Merriweather"/>
                <a:cs typeface="Merriweather"/>
                <a:sym typeface="Merriweather"/>
              </a:rPr>
              <a:t>Complementary </a:t>
            </a:r>
            <a:r>
              <a:rPr lang="en">
                <a:solidFill>
                  <a:srgbClr val="000000"/>
                </a:solidFill>
                <a:latin typeface="Merriweather"/>
                <a:ea typeface="Merriweather"/>
                <a:cs typeface="Merriweather"/>
                <a:sym typeface="Merriweather"/>
              </a:rPr>
              <a:t> -</a:t>
            </a:r>
            <a:r>
              <a:rPr lang="en" sz="2400">
                <a:solidFill>
                  <a:srgbClr val="000000"/>
                </a:solidFill>
                <a:latin typeface="Merriweather"/>
                <a:ea typeface="Merriweather"/>
                <a:cs typeface="Merriweather"/>
                <a:sym typeface="Merriweather"/>
              </a:rPr>
              <a:t> </a:t>
            </a:r>
            <a:r>
              <a:rPr lang="en">
                <a:solidFill>
                  <a:srgbClr val="000000"/>
                </a:solidFill>
                <a:latin typeface="Merriweather"/>
                <a:ea typeface="Merriweather"/>
                <a:cs typeface="Merriweather"/>
                <a:sym typeface="Merriweather"/>
              </a:rPr>
              <a:t>Creates balance by contrasting flavours</a:t>
            </a:r>
            <a:endParaRPr>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a:solidFill>
                  <a:srgbClr val="000000"/>
                </a:solidFill>
                <a:latin typeface="Merriweather"/>
                <a:ea typeface="Merriweather"/>
                <a:cs typeface="Merriweather"/>
                <a:sym typeface="Merriweather"/>
              </a:rPr>
              <a:t>Ie. sweet and salty, acid and fat</a:t>
            </a:r>
            <a:endParaRPr>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u="sng">
                <a:solidFill>
                  <a:srgbClr val="000000"/>
                </a:solidFill>
                <a:latin typeface="Merriweather"/>
                <a:ea typeface="Merriweather"/>
                <a:cs typeface="Merriweather"/>
                <a:sym typeface="Merriweather"/>
              </a:rPr>
              <a:t>Congruent</a:t>
            </a:r>
            <a:r>
              <a:rPr lang="en">
                <a:solidFill>
                  <a:srgbClr val="000000"/>
                </a:solidFill>
                <a:latin typeface="Merriweather"/>
                <a:ea typeface="Merriweather"/>
                <a:cs typeface="Merriweather"/>
                <a:sym typeface="Merriweather"/>
              </a:rPr>
              <a:t> -Creates balance by harmonizing compatible flavours</a:t>
            </a:r>
            <a:endParaRPr>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a:solidFill>
                  <a:srgbClr val="000000"/>
                </a:solidFill>
                <a:latin typeface="Merriweather"/>
                <a:ea typeface="Merriweather"/>
                <a:cs typeface="Merriweather"/>
                <a:sym typeface="Merriweather"/>
              </a:rPr>
              <a:t>Ie. creamy sauce with creamy wine like Chardonnay</a:t>
            </a:r>
            <a:endParaRPr>
              <a:solidFill>
                <a:srgbClr val="000000"/>
              </a:solidFill>
              <a:latin typeface="Merriweather"/>
              <a:ea typeface="Merriweather"/>
              <a:cs typeface="Merriweather"/>
              <a:sym typeface="Merriweather"/>
            </a:endParaRPr>
          </a:p>
          <a:p>
            <a:pPr indent="0" lvl="0" marL="0" rtl="0" algn="l">
              <a:spcBef>
                <a:spcPts val="1600"/>
              </a:spcBef>
              <a:spcAft>
                <a:spcPts val="1600"/>
              </a:spcAft>
              <a:buNone/>
            </a:pPr>
            <a:r>
              <a:t/>
            </a:r>
            <a:endParaRPr>
              <a:solidFill>
                <a:srgbClr val="000000"/>
              </a:solidFill>
              <a:latin typeface="Merriweather"/>
              <a:ea typeface="Merriweather"/>
              <a:cs typeface="Merriweather"/>
              <a:sym typeface="Merriweathe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1872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Where Do We Taste on our Tongue?</a:t>
            </a:r>
            <a:endParaRPr>
              <a:latin typeface="Merriweather"/>
              <a:ea typeface="Merriweather"/>
              <a:cs typeface="Merriweather"/>
              <a:sym typeface="Merriweather"/>
            </a:endParaRPr>
          </a:p>
        </p:txBody>
      </p:sp>
      <p:pic>
        <p:nvPicPr>
          <p:cNvPr descr="tongue diagram teeth.jpg" id="72" name="Google Shape;72;p16"/>
          <p:cNvPicPr preferRelativeResize="0"/>
          <p:nvPr/>
        </p:nvPicPr>
        <p:blipFill>
          <a:blip r:embed="rId3">
            <a:alphaModFix/>
          </a:blip>
          <a:stretch>
            <a:fillRect/>
          </a:stretch>
        </p:blipFill>
        <p:spPr>
          <a:xfrm>
            <a:off x="2691563" y="865400"/>
            <a:ext cx="3760875" cy="42781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Basic Food and Wine Pairing Rules</a:t>
            </a:r>
            <a:endParaRPr>
              <a:latin typeface="Merriweather"/>
              <a:ea typeface="Merriweather"/>
              <a:cs typeface="Merriweather"/>
              <a:sym typeface="Merriweather"/>
            </a:endParaRPr>
          </a:p>
        </p:txBody>
      </p:sp>
      <p:sp>
        <p:nvSpPr>
          <p:cNvPr id="78" name="Google Shape;78;p17"/>
          <p:cNvSpPr txBox="1"/>
          <p:nvPr>
            <p:ph idx="1" type="body"/>
          </p:nvPr>
        </p:nvSpPr>
        <p:spPr>
          <a:xfrm>
            <a:off x="311700" y="1303500"/>
            <a:ext cx="8520600" cy="326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latin typeface="Merriweather"/>
                <a:ea typeface="Merriweather"/>
                <a:cs typeface="Merriweather"/>
                <a:sym typeface="Merriweather"/>
              </a:rPr>
              <a:t>-Acidic wines needs acidic food (anything you can squeeze a lemon on)</a:t>
            </a:r>
            <a:endParaRPr>
              <a:solidFill>
                <a:srgbClr val="000000"/>
              </a:solidFill>
              <a:latin typeface="Merriweather"/>
              <a:ea typeface="Merriweather"/>
              <a:cs typeface="Merriweather"/>
              <a:sym typeface="Merriweather"/>
            </a:endParaRPr>
          </a:p>
          <a:p>
            <a:pPr indent="0" lvl="0" marL="0" rtl="0" algn="l">
              <a:spcBef>
                <a:spcPts val="0"/>
              </a:spcBef>
              <a:spcAft>
                <a:spcPts val="0"/>
              </a:spcAft>
              <a:buNone/>
            </a:pPr>
            <a:r>
              <a:rPr lang="en">
                <a:solidFill>
                  <a:srgbClr val="000000"/>
                </a:solidFill>
                <a:latin typeface="Merriweather"/>
                <a:ea typeface="Merriweather"/>
                <a:cs typeface="Merriweather"/>
                <a:sym typeface="Merriweather"/>
              </a:rPr>
              <a:t>-Tannins need fat </a:t>
            </a:r>
            <a:endParaRPr>
              <a:solidFill>
                <a:srgbClr val="000000"/>
              </a:solidFill>
              <a:latin typeface="Merriweather"/>
              <a:ea typeface="Merriweather"/>
              <a:cs typeface="Merriweather"/>
              <a:sym typeface="Merriweather"/>
            </a:endParaRPr>
          </a:p>
          <a:p>
            <a:pPr indent="0" lvl="0" marL="0" rtl="0" algn="l">
              <a:spcBef>
                <a:spcPts val="0"/>
              </a:spcBef>
              <a:spcAft>
                <a:spcPts val="0"/>
              </a:spcAft>
              <a:buNone/>
            </a:pPr>
            <a:r>
              <a:rPr lang="en">
                <a:solidFill>
                  <a:srgbClr val="000000"/>
                </a:solidFill>
                <a:latin typeface="Merriweather"/>
                <a:ea typeface="Merriweather"/>
                <a:cs typeface="Merriweather"/>
                <a:sym typeface="Merriweather"/>
              </a:rPr>
              <a:t>-Wine should be as sweet or sweeter than the food.</a:t>
            </a:r>
            <a:endParaRPr>
              <a:solidFill>
                <a:srgbClr val="000000"/>
              </a:solidFill>
              <a:latin typeface="Merriweather"/>
              <a:ea typeface="Merriweather"/>
              <a:cs typeface="Merriweather"/>
              <a:sym typeface="Merriweather"/>
            </a:endParaRPr>
          </a:p>
          <a:p>
            <a:pPr indent="0" lvl="0" marL="0" rtl="0" algn="l">
              <a:spcBef>
                <a:spcPts val="0"/>
              </a:spcBef>
              <a:spcAft>
                <a:spcPts val="0"/>
              </a:spcAft>
              <a:buNone/>
            </a:pPr>
            <a:r>
              <a:rPr lang="en">
                <a:solidFill>
                  <a:srgbClr val="000000"/>
                </a:solidFill>
                <a:latin typeface="Merriweather"/>
                <a:ea typeface="Merriweather"/>
                <a:cs typeface="Merriweather"/>
                <a:sym typeface="Merriweather"/>
              </a:rPr>
              <a:t>-Wine should have the same flavor intensity as the food.</a:t>
            </a:r>
            <a:endParaRPr>
              <a:solidFill>
                <a:srgbClr val="000000"/>
              </a:solidFill>
              <a:latin typeface="Merriweather"/>
              <a:ea typeface="Merriweather"/>
              <a:cs typeface="Merriweather"/>
              <a:sym typeface="Merriweather"/>
            </a:endParaRPr>
          </a:p>
          <a:p>
            <a:pPr indent="0" lvl="0" marL="0" rtl="0" algn="l">
              <a:spcBef>
                <a:spcPts val="0"/>
              </a:spcBef>
              <a:spcAft>
                <a:spcPts val="0"/>
              </a:spcAft>
              <a:buNone/>
            </a:pPr>
            <a:r>
              <a:rPr lang="en">
                <a:solidFill>
                  <a:srgbClr val="000000"/>
                </a:solidFill>
                <a:latin typeface="Merriweather"/>
                <a:ea typeface="Merriweather"/>
                <a:cs typeface="Merriweather"/>
                <a:sym typeface="Merriweather"/>
              </a:rPr>
              <a:t>-Red wines pair best with bold flavored meats (red meat).</a:t>
            </a:r>
            <a:endParaRPr>
              <a:solidFill>
                <a:srgbClr val="000000"/>
              </a:solidFill>
              <a:latin typeface="Merriweather"/>
              <a:ea typeface="Merriweather"/>
              <a:cs typeface="Merriweather"/>
              <a:sym typeface="Merriweather"/>
            </a:endParaRPr>
          </a:p>
          <a:p>
            <a:pPr indent="0" lvl="0" marL="0" rtl="0" algn="l">
              <a:spcBef>
                <a:spcPts val="0"/>
              </a:spcBef>
              <a:spcAft>
                <a:spcPts val="0"/>
              </a:spcAft>
              <a:buNone/>
            </a:pPr>
            <a:r>
              <a:rPr lang="en">
                <a:solidFill>
                  <a:srgbClr val="000000"/>
                </a:solidFill>
                <a:latin typeface="Merriweather"/>
                <a:ea typeface="Merriweather"/>
                <a:cs typeface="Merriweather"/>
                <a:sym typeface="Merriweather"/>
              </a:rPr>
              <a:t>-White wines pair best with light intensity meats (fish or chicken).</a:t>
            </a:r>
            <a:endParaRPr sz="1700">
              <a:solidFill>
                <a:srgbClr val="000000"/>
              </a:solidFill>
              <a:latin typeface="Merriweather"/>
              <a:ea typeface="Merriweather"/>
              <a:cs typeface="Merriweather"/>
              <a:sym typeface="Merriweather"/>
            </a:endParaRPr>
          </a:p>
          <a:p>
            <a:pPr indent="0" lvl="0" marL="0" rtl="0" algn="l">
              <a:spcBef>
                <a:spcPts val="0"/>
              </a:spcBef>
              <a:spcAft>
                <a:spcPts val="0"/>
              </a:spcAft>
              <a:buNone/>
            </a:pPr>
            <a:r>
              <a:rPr lang="en">
                <a:solidFill>
                  <a:srgbClr val="000000"/>
                </a:solidFill>
                <a:latin typeface="Merriweather"/>
                <a:ea typeface="Merriweather"/>
                <a:cs typeface="Merriweather"/>
                <a:sym typeface="Merriweather"/>
              </a:rPr>
              <a:t>- Heat needs sugar, pair spicy foods with sweet wines</a:t>
            </a:r>
            <a:endParaRPr>
              <a:solidFill>
                <a:srgbClr val="000000"/>
              </a:solidFill>
              <a:latin typeface="Merriweather"/>
              <a:ea typeface="Merriweather"/>
              <a:cs typeface="Merriweather"/>
              <a:sym typeface="Merriweather"/>
            </a:endParaRPr>
          </a:p>
          <a:p>
            <a:pPr indent="0" lvl="0" marL="0" rtl="0" algn="l">
              <a:spcBef>
                <a:spcPts val="0"/>
              </a:spcBef>
              <a:spcAft>
                <a:spcPts val="0"/>
              </a:spcAft>
              <a:buNone/>
            </a:pPr>
            <a:r>
              <a:rPr lang="en">
                <a:solidFill>
                  <a:srgbClr val="000000"/>
                </a:solidFill>
                <a:latin typeface="Merriweather"/>
                <a:ea typeface="Merriweather"/>
                <a:cs typeface="Merriweather"/>
                <a:sym typeface="Merriweather"/>
              </a:rPr>
              <a:t>- </a:t>
            </a:r>
            <a:r>
              <a:rPr lang="en" sz="1700">
                <a:solidFill>
                  <a:srgbClr val="000000"/>
                </a:solidFill>
                <a:latin typeface="Merriweather"/>
                <a:ea typeface="Merriweather"/>
                <a:cs typeface="Merriweather"/>
                <a:sym typeface="Merriweather"/>
              </a:rPr>
              <a:t>Pair with the dominant flavour, consider the sauce rather than the meat</a:t>
            </a:r>
            <a:endParaRPr sz="1700">
              <a:solidFill>
                <a:srgbClr val="000000"/>
              </a:solidFill>
              <a:latin typeface="Merriweather"/>
              <a:ea typeface="Merriweather"/>
              <a:cs typeface="Merriweather"/>
              <a:sym typeface="Merriweather"/>
            </a:endParaRPr>
          </a:p>
          <a:p>
            <a:pPr indent="0" lvl="0" marL="0" rtl="0" algn="l">
              <a:spcBef>
                <a:spcPts val="0"/>
              </a:spcBef>
              <a:spcAft>
                <a:spcPts val="0"/>
              </a:spcAft>
              <a:buNone/>
            </a:pPr>
            <a:r>
              <a:rPr lang="en">
                <a:solidFill>
                  <a:srgbClr val="000000"/>
                </a:solidFill>
                <a:latin typeface="Merriweather"/>
                <a:ea typeface="Merriweather"/>
                <a:cs typeface="Merriweather"/>
                <a:sym typeface="Merriweather"/>
              </a:rPr>
              <a:t>-Champagne goes with everything</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What comes First, the Wine or the Food?</a:t>
            </a:r>
            <a:endParaRPr>
              <a:latin typeface="Merriweather"/>
              <a:ea typeface="Merriweather"/>
              <a:cs typeface="Merriweather"/>
              <a:sym typeface="Merriweather"/>
            </a:endParaRPr>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2400">
                <a:solidFill>
                  <a:srgbClr val="000000"/>
                </a:solidFill>
                <a:latin typeface="Merriweather"/>
                <a:ea typeface="Merriweather"/>
                <a:cs typeface="Merriweather"/>
                <a:sym typeface="Merriweather"/>
              </a:rPr>
              <a:t>Whatever sparks your creativity</a:t>
            </a:r>
            <a:endParaRPr sz="2400">
              <a:solidFill>
                <a:srgbClr val="000000"/>
              </a:solidFill>
              <a:latin typeface="Merriweather"/>
              <a:ea typeface="Merriweather"/>
              <a:cs typeface="Merriweather"/>
              <a:sym typeface="Merriweather"/>
            </a:endParaRPr>
          </a:p>
          <a:p>
            <a:pPr indent="0" lvl="0" marL="0" rtl="0" algn="ctr">
              <a:spcBef>
                <a:spcPts val="1600"/>
              </a:spcBef>
              <a:spcAft>
                <a:spcPts val="0"/>
              </a:spcAft>
              <a:buNone/>
            </a:pPr>
            <a:r>
              <a:t/>
            </a:r>
            <a:endParaRPr sz="1400">
              <a:solidFill>
                <a:srgbClr val="000000"/>
              </a:solidFill>
              <a:latin typeface="Merriweather"/>
              <a:ea typeface="Merriweather"/>
              <a:cs typeface="Merriweather"/>
              <a:sym typeface="Merriweather"/>
            </a:endParaRPr>
          </a:p>
          <a:p>
            <a:pPr indent="0" lvl="0" marL="0" rtl="0" algn="ctr">
              <a:spcBef>
                <a:spcPts val="1600"/>
              </a:spcBef>
              <a:spcAft>
                <a:spcPts val="0"/>
              </a:spcAft>
              <a:buNone/>
            </a:pPr>
            <a:r>
              <a:rPr lang="en" sz="2200">
                <a:solidFill>
                  <a:srgbClr val="000000"/>
                </a:solidFill>
                <a:latin typeface="Merriweather"/>
                <a:ea typeface="Merriweather"/>
                <a:cs typeface="Merriweather"/>
                <a:sym typeface="Merriweather"/>
              </a:rPr>
              <a:t>Choose a dish and then base your wine off of that</a:t>
            </a:r>
            <a:endParaRPr sz="2200">
              <a:solidFill>
                <a:srgbClr val="000000"/>
              </a:solidFill>
              <a:latin typeface="Merriweather"/>
              <a:ea typeface="Merriweather"/>
              <a:cs typeface="Merriweather"/>
              <a:sym typeface="Merriweather"/>
            </a:endParaRPr>
          </a:p>
          <a:p>
            <a:pPr indent="0" lvl="0" marL="0" rtl="0" algn="ctr">
              <a:spcBef>
                <a:spcPts val="1600"/>
              </a:spcBef>
              <a:spcAft>
                <a:spcPts val="0"/>
              </a:spcAft>
              <a:buNone/>
            </a:pPr>
            <a:r>
              <a:rPr lang="en" sz="2200">
                <a:solidFill>
                  <a:srgbClr val="000000"/>
                </a:solidFill>
                <a:latin typeface="Merriweather"/>
                <a:ea typeface="Merriweather"/>
                <a:cs typeface="Merriweather"/>
                <a:sym typeface="Merriweather"/>
              </a:rPr>
              <a:t>Or</a:t>
            </a:r>
            <a:endParaRPr sz="2200">
              <a:solidFill>
                <a:srgbClr val="000000"/>
              </a:solidFill>
              <a:latin typeface="Merriweather"/>
              <a:ea typeface="Merriweather"/>
              <a:cs typeface="Merriweather"/>
              <a:sym typeface="Merriweather"/>
            </a:endParaRPr>
          </a:p>
          <a:p>
            <a:pPr indent="0" lvl="0" marL="0" rtl="0" algn="ctr">
              <a:spcBef>
                <a:spcPts val="1600"/>
              </a:spcBef>
              <a:spcAft>
                <a:spcPts val="0"/>
              </a:spcAft>
              <a:buNone/>
            </a:pPr>
            <a:r>
              <a:rPr lang="en" sz="2200">
                <a:solidFill>
                  <a:srgbClr val="000000"/>
                </a:solidFill>
                <a:latin typeface="Merriweather"/>
                <a:ea typeface="Merriweather"/>
                <a:cs typeface="Merriweather"/>
                <a:sym typeface="Merriweather"/>
              </a:rPr>
              <a:t>Choose a wine and then base your food off of that</a:t>
            </a:r>
            <a:endParaRPr sz="2200">
              <a:solidFill>
                <a:srgbClr val="000000"/>
              </a:solidFill>
              <a:latin typeface="Merriweather"/>
              <a:ea typeface="Merriweather"/>
              <a:cs typeface="Merriweather"/>
              <a:sym typeface="Merriweather"/>
            </a:endParaRPr>
          </a:p>
          <a:p>
            <a:pPr indent="0" lvl="0" marL="0" rtl="0" algn="ctr">
              <a:spcBef>
                <a:spcPts val="1600"/>
              </a:spcBef>
              <a:spcAft>
                <a:spcPts val="0"/>
              </a:spcAft>
              <a:buNone/>
            </a:pPr>
            <a:r>
              <a:t/>
            </a:r>
            <a:endParaRPr>
              <a:solidFill>
                <a:srgbClr val="000000"/>
              </a:solidFill>
              <a:latin typeface="Merriweather"/>
              <a:ea typeface="Merriweather"/>
              <a:cs typeface="Merriweather"/>
              <a:sym typeface="Merriweather"/>
            </a:endParaRPr>
          </a:p>
          <a:p>
            <a:pPr indent="0" lvl="0" marL="0" rtl="0" algn="ctr">
              <a:spcBef>
                <a:spcPts val="1600"/>
              </a:spcBef>
              <a:spcAft>
                <a:spcPts val="0"/>
              </a:spcAft>
              <a:buNone/>
            </a:pPr>
            <a:r>
              <a:t/>
            </a:r>
            <a:endParaRPr>
              <a:solidFill>
                <a:srgbClr val="000000"/>
              </a:solidFill>
              <a:latin typeface="Merriweather"/>
              <a:ea typeface="Merriweather"/>
              <a:cs typeface="Merriweather"/>
              <a:sym typeface="Merriweather"/>
            </a:endParaRPr>
          </a:p>
          <a:p>
            <a:pPr indent="0" lvl="0" marL="0" rtl="0" algn="l">
              <a:spcBef>
                <a:spcPts val="1600"/>
              </a:spcBef>
              <a:spcAft>
                <a:spcPts val="1600"/>
              </a:spcAft>
              <a:buNone/>
            </a:pPr>
            <a:r>
              <a:t/>
            </a:r>
            <a:endParaRPr>
              <a:solidFill>
                <a:srgbClr val="000000"/>
              </a:solidFill>
              <a:latin typeface="Merriweather"/>
              <a:ea typeface="Merriweather"/>
              <a:cs typeface="Merriweather"/>
              <a:sym typeface="Merriweathe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2806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Food and Wine Taste Interactions</a:t>
            </a:r>
            <a:endParaRPr>
              <a:latin typeface="Merriweather"/>
              <a:ea typeface="Merriweather"/>
              <a:cs typeface="Merriweather"/>
              <a:sym typeface="Merriweather"/>
            </a:endParaRPr>
          </a:p>
          <a:p>
            <a:pPr indent="0" lvl="0" marL="0" rtl="0" algn="ctr">
              <a:spcBef>
                <a:spcPts val="0"/>
              </a:spcBef>
              <a:spcAft>
                <a:spcPts val="0"/>
              </a:spcAft>
              <a:buNone/>
            </a:pPr>
            <a:r>
              <a:rPr i="1" lang="en" sz="2400">
                <a:latin typeface="Merriweather"/>
                <a:ea typeface="Merriweather"/>
                <a:cs typeface="Merriweather"/>
                <a:sym typeface="Merriweather"/>
              </a:rPr>
              <a:t>Food Friendly</a:t>
            </a:r>
            <a:endParaRPr i="1" sz="2400">
              <a:latin typeface="Merriweather"/>
              <a:ea typeface="Merriweather"/>
              <a:cs typeface="Merriweather"/>
              <a:sym typeface="Merriweather"/>
            </a:endParaRPr>
          </a:p>
        </p:txBody>
      </p:sp>
      <p:sp>
        <p:nvSpPr>
          <p:cNvPr id="90" name="Google Shape;90;p19"/>
          <p:cNvSpPr txBox="1"/>
          <p:nvPr>
            <p:ph idx="1" type="body"/>
          </p:nvPr>
        </p:nvSpPr>
        <p:spPr>
          <a:xfrm>
            <a:off x="311700" y="1152475"/>
            <a:ext cx="8520600" cy="3814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000000"/>
                </a:solidFill>
                <a:latin typeface="Merriweather"/>
                <a:ea typeface="Merriweather"/>
                <a:cs typeface="Merriweather"/>
                <a:sym typeface="Merriweather"/>
              </a:rPr>
              <a:t>Acidity in Food</a:t>
            </a:r>
            <a:endParaRPr>
              <a:solidFill>
                <a:srgbClr val="000000"/>
              </a:solidFill>
              <a:latin typeface="Merriweather"/>
              <a:ea typeface="Merriweather"/>
              <a:cs typeface="Merriweather"/>
              <a:sym typeface="Merriweather"/>
            </a:endParaRPr>
          </a:p>
          <a:p>
            <a:pPr indent="-342900" lvl="0" marL="457200" rtl="0" algn="l">
              <a:spcBef>
                <a:spcPts val="1600"/>
              </a:spcBef>
              <a:spcAft>
                <a:spcPts val="0"/>
              </a:spcAft>
              <a:buClr>
                <a:srgbClr val="000000"/>
              </a:buClr>
              <a:buSzPts val="1800"/>
              <a:buFont typeface="Merriweather"/>
              <a:buChar char="-"/>
            </a:pPr>
            <a:r>
              <a:rPr lang="en">
                <a:solidFill>
                  <a:srgbClr val="000000"/>
                </a:solidFill>
                <a:latin typeface="Merriweather"/>
                <a:ea typeface="Merriweather"/>
                <a:cs typeface="Merriweather"/>
                <a:sym typeface="Merriweather"/>
              </a:rPr>
              <a:t>Increases body, sweetness and fruitiness in the wine</a:t>
            </a:r>
            <a:endParaRPr>
              <a:solidFill>
                <a:srgbClr val="000000"/>
              </a:solidFill>
              <a:latin typeface="Merriweather"/>
              <a:ea typeface="Merriweather"/>
              <a:cs typeface="Merriweather"/>
              <a:sym typeface="Merriweather"/>
            </a:endParaRPr>
          </a:p>
          <a:p>
            <a:pPr indent="-342900" lvl="0" marL="457200" rtl="0" algn="l">
              <a:spcBef>
                <a:spcPts val="0"/>
              </a:spcBef>
              <a:spcAft>
                <a:spcPts val="0"/>
              </a:spcAft>
              <a:buClr>
                <a:srgbClr val="000000"/>
              </a:buClr>
              <a:buSzPts val="1800"/>
              <a:buFont typeface="Merriweather"/>
              <a:buChar char="-"/>
            </a:pPr>
            <a:r>
              <a:rPr lang="en">
                <a:solidFill>
                  <a:srgbClr val="000000"/>
                </a:solidFill>
                <a:latin typeface="Merriweather"/>
                <a:ea typeface="Merriweather"/>
                <a:cs typeface="Merriweather"/>
                <a:sym typeface="Merriweather"/>
              </a:rPr>
              <a:t>Decreases the acidity in the wine</a:t>
            </a:r>
            <a:endParaRPr>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sz="1400">
                <a:solidFill>
                  <a:srgbClr val="000000"/>
                </a:solidFill>
                <a:latin typeface="Merriweather"/>
                <a:ea typeface="Merriweather"/>
                <a:cs typeface="Merriweather"/>
                <a:sym typeface="Merriweather"/>
              </a:rPr>
              <a:t>Example: High acid food, dish with lemon with a high acid wine like Sauvignon Blanc</a:t>
            </a:r>
            <a:endParaRPr sz="1400">
              <a:solidFill>
                <a:srgbClr val="000000"/>
              </a:solidFill>
              <a:latin typeface="Merriweather"/>
              <a:ea typeface="Merriweather"/>
              <a:cs typeface="Merriweather"/>
              <a:sym typeface="Merriweather"/>
            </a:endParaRPr>
          </a:p>
          <a:p>
            <a:pPr indent="0" lvl="0" marL="0" rtl="0" algn="ctr">
              <a:spcBef>
                <a:spcPts val="1600"/>
              </a:spcBef>
              <a:spcAft>
                <a:spcPts val="0"/>
              </a:spcAft>
              <a:buNone/>
            </a:pPr>
            <a:r>
              <a:rPr lang="en">
                <a:solidFill>
                  <a:srgbClr val="000000"/>
                </a:solidFill>
                <a:latin typeface="Merriweather"/>
                <a:ea typeface="Merriweather"/>
                <a:cs typeface="Merriweather"/>
                <a:sym typeface="Merriweather"/>
              </a:rPr>
              <a:t>Salt in Food</a:t>
            </a:r>
            <a:endParaRPr>
              <a:solidFill>
                <a:srgbClr val="000000"/>
              </a:solidFill>
              <a:latin typeface="Merriweather"/>
              <a:ea typeface="Merriweather"/>
              <a:cs typeface="Merriweather"/>
              <a:sym typeface="Merriweather"/>
            </a:endParaRPr>
          </a:p>
          <a:p>
            <a:pPr indent="-342900" lvl="0" marL="457200" rtl="0" algn="l">
              <a:spcBef>
                <a:spcPts val="1600"/>
              </a:spcBef>
              <a:spcAft>
                <a:spcPts val="0"/>
              </a:spcAft>
              <a:buClr>
                <a:srgbClr val="000000"/>
              </a:buClr>
              <a:buSzPts val="1800"/>
              <a:buFont typeface="Merriweather"/>
              <a:buChar char="-"/>
            </a:pPr>
            <a:r>
              <a:rPr lang="en">
                <a:solidFill>
                  <a:srgbClr val="000000"/>
                </a:solidFill>
                <a:latin typeface="Merriweather"/>
                <a:ea typeface="Merriweather"/>
                <a:cs typeface="Merriweather"/>
                <a:sym typeface="Merriweather"/>
              </a:rPr>
              <a:t>Increases the body in the wine</a:t>
            </a:r>
            <a:endParaRPr>
              <a:solidFill>
                <a:srgbClr val="000000"/>
              </a:solidFill>
              <a:latin typeface="Merriweather"/>
              <a:ea typeface="Merriweather"/>
              <a:cs typeface="Merriweather"/>
              <a:sym typeface="Merriweather"/>
            </a:endParaRPr>
          </a:p>
          <a:p>
            <a:pPr indent="-342900" lvl="0" marL="457200" rtl="0" algn="l">
              <a:spcBef>
                <a:spcPts val="0"/>
              </a:spcBef>
              <a:spcAft>
                <a:spcPts val="0"/>
              </a:spcAft>
              <a:buClr>
                <a:srgbClr val="000000"/>
              </a:buClr>
              <a:buSzPts val="1800"/>
              <a:buFont typeface="Merriweather"/>
              <a:buChar char="-"/>
            </a:pPr>
            <a:r>
              <a:rPr lang="en">
                <a:solidFill>
                  <a:srgbClr val="000000"/>
                </a:solidFill>
                <a:latin typeface="Merriweather"/>
                <a:ea typeface="Merriweather"/>
                <a:cs typeface="Merriweather"/>
                <a:sym typeface="Merriweather"/>
              </a:rPr>
              <a:t>Decreases the bitterness and acidity in the wine</a:t>
            </a:r>
            <a:endParaRPr>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sz="1400">
                <a:solidFill>
                  <a:srgbClr val="000000"/>
                </a:solidFill>
                <a:latin typeface="Merriweather"/>
                <a:ea typeface="Merriweather"/>
                <a:cs typeface="Merriweather"/>
                <a:sym typeface="Merriweather"/>
              </a:rPr>
              <a:t>Example: A salty food like blue cheese with a high acid wine like Riesling or a salt and pepper crusted steak with a tannic Cabernet Sauvignon</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2806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Food and Wine Taste Interactions</a:t>
            </a:r>
            <a:endParaRPr>
              <a:latin typeface="Merriweather"/>
              <a:ea typeface="Merriweather"/>
              <a:cs typeface="Merriweather"/>
              <a:sym typeface="Merriweather"/>
            </a:endParaRPr>
          </a:p>
          <a:p>
            <a:pPr indent="0" lvl="0" marL="0" rtl="0" algn="ctr">
              <a:spcBef>
                <a:spcPts val="0"/>
              </a:spcBef>
              <a:spcAft>
                <a:spcPts val="0"/>
              </a:spcAft>
              <a:buClr>
                <a:schemeClr val="dk1"/>
              </a:buClr>
              <a:buSzPts val="1100"/>
              <a:buFont typeface="Arial"/>
              <a:buNone/>
            </a:pPr>
            <a:r>
              <a:rPr i="1" lang="en" sz="2400">
                <a:latin typeface="Merriweather"/>
                <a:ea typeface="Merriweather"/>
                <a:cs typeface="Merriweather"/>
                <a:sym typeface="Merriweather"/>
              </a:rPr>
              <a:t>High Risk Foods</a:t>
            </a:r>
            <a:endParaRPr>
              <a:latin typeface="Merriweather"/>
              <a:ea typeface="Merriweather"/>
              <a:cs typeface="Merriweather"/>
              <a:sym typeface="Merriweather"/>
            </a:endParaRPr>
          </a:p>
        </p:txBody>
      </p:sp>
      <p:sp>
        <p:nvSpPr>
          <p:cNvPr id="96" name="Google Shape;96;p20"/>
          <p:cNvSpPr txBox="1"/>
          <p:nvPr>
            <p:ph idx="1" type="body"/>
          </p:nvPr>
        </p:nvSpPr>
        <p:spPr>
          <a:xfrm>
            <a:off x="311700" y="1152475"/>
            <a:ext cx="8520600" cy="3814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000000"/>
                </a:solidFill>
                <a:latin typeface="Merriweather"/>
                <a:ea typeface="Merriweather"/>
                <a:cs typeface="Merriweather"/>
                <a:sym typeface="Merriweather"/>
              </a:rPr>
              <a:t>Sweetness </a:t>
            </a:r>
            <a:r>
              <a:rPr lang="en">
                <a:solidFill>
                  <a:srgbClr val="000000"/>
                </a:solidFill>
                <a:latin typeface="Merriweather"/>
                <a:ea typeface="Merriweather"/>
                <a:cs typeface="Merriweather"/>
                <a:sym typeface="Merriweather"/>
              </a:rPr>
              <a:t>in Food</a:t>
            </a:r>
            <a:endParaRPr>
              <a:solidFill>
                <a:srgbClr val="000000"/>
              </a:solidFill>
              <a:latin typeface="Merriweather"/>
              <a:ea typeface="Merriweather"/>
              <a:cs typeface="Merriweather"/>
              <a:sym typeface="Merriweather"/>
            </a:endParaRPr>
          </a:p>
          <a:p>
            <a:pPr indent="-336550" lvl="0" marL="457200" rtl="0" algn="l">
              <a:spcBef>
                <a:spcPts val="1600"/>
              </a:spcBef>
              <a:spcAft>
                <a:spcPts val="0"/>
              </a:spcAft>
              <a:buClr>
                <a:srgbClr val="000000"/>
              </a:buClr>
              <a:buSzPts val="1700"/>
              <a:buFont typeface="Merriweather"/>
              <a:buChar char="-"/>
            </a:pPr>
            <a:r>
              <a:rPr lang="en" sz="1700">
                <a:solidFill>
                  <a:srgbClr val="000000"/>
                </a:solidFill>
                <a:latin typeface="Merriweather"/>
                <a:ea typeface="Merriweather"/>
                <a:cs typeface="Merriweather"/>
                <a:sym typeface="Merriweather"/>
              </a:rPr>
              <a:t>Increases bitterness, acidity and burning effect of alcohol in the wine</a:t>
            </a:r>
            <a:endParaRPr sz="1700">
              <a:solidFill>
                <a:srgbClr val="000000"/>
              </a:solidFill>
              <a:latin typeface="Merriweather"/>
              <a:ea typeface="Merriweather"/>
              <a:cs typeface="Merriweather"/>
              <a:sym typeface="Merriweather"/>
            </a:endParaRPr>
          </a:p>
          <a:p>
            <a:pPr indent="-336550" lvl="0" marL="457200" rtl="0" algn="l">
              <a:spcBef>
                <a:spcPts val="0"/>
              </a:spcBef>
              <a:spcAft>
                <a:spcPts val="0"/>
              </a:spcAft>
              <a:buClr>
                <a:srgbClr val="000000"/>
              </a:buClr>
              <a:buSzPts val="1700"/>
              <a:buFont typeface="Merriweather"/>
              <a:buChar char="-"/>
            </a:pPr>
            <a:r>
              <a:rPr lang="en" sz="1700">
                <a:solidFill>
                  <a:srgbClr val="000000"/>
                </a:solidFill>
                <a:latin typeface="Merriweather"/>
                <a:ea typeface="Merriweather"/>
                <a:cs typeface="Merriweather"/>
                <a:sym typeface="Merriweather"/>
              </a:rPr>
              <a:t>Decreases body, sweetness and fruitiness in the wine</a:t>
            </a:r>
            <a:endParaRPr sz="1700">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sz="1400">
                <a:solidFill>
                  <a:srgbClr val="000000"/>
                </a:solidFill>
                <a:latin typeface="Merriweather"/>
                <a:ea typeface="Merriweather"/>
                <a:cs typeface="Merriweather"/>
                <a:sym typeface="Merriweather"/>
              </a:rPr>
              <a:t>Example: a sweet food like glazed pears with a Moscato</a:t>
            </a:r>
            <a:endParaRPr sz="1400">
              <a:solidFill>
                <a:srgbClr val="000000"/>
              </a:solidFill>
              <a:latin typeface="Merriweather"/>
              <a:ea typeface="Merriweather"/>
              <a:cs typeface="Merriweather"/>
              <a:sym typeface="Merriweather"/>
            </a:endParaRPr>
          </a:p>
          <a:p>
            <a:pPr indent="457200" lvl="0" marL="2743200" rtl="0" algn="l">
              <a:spcBef>
                <a:spcPts val="1600"/>
              </a:spcBef>
              <a:spcAft>
                <a:spcPts val="0"/>
              </a:spcAft>
              <a:buNone/>
            </a:pPr>
            <a:r>
              <a:rPr lang="en">
                <a:solidFill>
                  <a:srgbClr val="000000"/>
                </a:solidFill>
                <a:latin typeface="Merriweather"/>
                <a:ea typeface="Merriweather"/>
                <a:cs typeface="Merriweather"/>
                <a:sym typeface="Merriweather"/>
              </a:rPr>
              <a:t>Spice</a:t>
            </a:r>
            <a:r>
              <a:rPr lang="en">
                <a:solidFill>
                  <a:srgbClr val="000000"/>
                </a:solidFill>
                <a:latin typeface="Merriweather"/>
                <a:ea typeface="Merriweather"/>
                <a:cs typeface="Merriweather"/>
                <a:sym typeface="Merriweather"/>
              </a:rPr>
              <a:t> in Food</a:t>
            </a:r>
            <a:endParaRPr>
              <a:solidFill>
                <a:srgbClr val="000000"/>
              </a:solidFill>
              <a:latin typeface="Merriweather"/>
              <a:ea typeface="Merriweather"/>
              <a:cs typeface="Merriweather"/>
              <a:sym typeface="Merriweather"/>
            </a:endParaRPr>
          </a:p>
          <a:p>
            <a:pPr indent="-342900" lvl="0" marL="457200" rtl="0" algn="l">
              <a:spcBef>
                <a:spcPts val="1600"/>
              </a:spcBef>
              <a:spcAft>
                <a:spcPts val="0"/>
              </a:spcAft>
              <a:buClr>
                <a:srgbClr val="000000"/>
              </a:buClr>
              <a:buSzPts val="1800"/>
              <a:buFont typeface="Merriweather"/>
              <a:buChar char="-"/>
            </a:pPr>
            <a:r>
              <a:rPr lang="en">
                <a:solidFill>
                  <a:srgbClr val="000000"/>
                </a:solidFill>
                <a:latin typeface="Merriweather"/>
                <a:ea typeface="Merriweather"/>
                <a:cs typeface="Merriweather"/>
                <a:sym typeface="Merriweather"/>
              </a:rPr>
              <a:t>Increases bitterness, acidity and alcohol burn</a:t>
            </a:r>
            <a:endParaRPr>
              <a:solidFill>
                <a:srgbClr val="000000"/>
              </a:solidFill>
              <a:latin typeface="Merriweather"/>
              <a:ea typeface="Merriweather"/>
              <a:cs typeface="Merriweather"/>
              <a:sym typeface="Merriweather"/>
            </a:endParaRPr>
          </a:p>
          <a:p>
            <a:pPr indent="-342900" lvl="0" marL="457200" rtl="0" algn="l">
              <a:spcBef>
                <a:spcPts val="0"/>
              </a:spcBef>
              <a:spcAft>
                <a:spcPts val="0"/>
              </a:spcAft>
              <a:buClr>
                <a:srgbClr val="000000"/>
              </a:buClr>
              <a:buSzPts val="1800"/>
              <a:buFont typeface="Merriweather"/>
              <a:buChar char="-"/>
            </a:pPr>
            <a:r>
              <a:rPr lang="en">
                <a:solidFill>
                  <a:srgbClr val="000000"/>
                </a:solidFill>
                <a:latin typeface="Merriweather"/>
                <a:ea typeface="Merriweather"/>
                <a:cs typeface="Merriweather"/>
                <a:sym typeface="Merriweather"/>
              </a:rPr>
              <a:t>Decreases the body, richness, sweetness and fruitiness in the wine</a:t>
            </a:r>
            <a:endParaRPr>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sz="1400">
                <a:solidFill>
                  <a:srgbClr val="000000"/>
                </a:solidFill>
                <a:latin typeface="Merriweather"/>
                <a:ea typeface="Merriweather"/>
                <a:cs typeface="Merriweather"/>
                <a:sym typeface="Merriweather"/>
              </a:rPr>
              <a:t>Example: A spicy food like chicken curry with a sweet, low alcohol Gewurztraminer</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2806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Merriweather"/>
                <a:ea typeface="Merriweather"/>
                <a:cs typeface="Merriweather"/>
                <a:sym typeface="Merriweather"/>
              </a:rPr>
              <a:t>Food and Wine Taste Interactions</a:t>
            </a:r>
            <a:endParaRPr>
              <a:latin typeface="Merriweather"/>
              <a:ea typeface="Merriweather"/>
              <a:cs typeface="Merriweather"/>
              <a:sym typeface="Merriweather"/>
            </a:endParaRPr>
          </a:p>
          <a:p>
            <a:pPr indent="0" lvl="0" marL="0" rtl="0" algn="ctr">
              <a:spcBef>
                <a:spcPts val="0"/>
              </a:spcBef>
              <a:spcAft>
                <a:spcPts val="0"/>
              </a:spcAft>
              <a:buNone/>
            </a:pPr>
            <a:r>
              <a:rPr i="1" lang="en" sz="2400">
                <a:latin typeface="Merriweather"/>
                <a:ea typeface="Merriweather"/>
                <a:cs typeface="Merriweather"/>
                <a:sym typeface="Merriweather"/>
              </a:rPr>
              <a:t>High Risk Foods</a:t>
            </a:r>
            <a:endParaRPr i="1" sz="2400">
              <a:latin typeface="Merriweather"/>
              <a:ea typeface="Merriweather"/>
              <a:cs typeface="Merriweather"/>
              <a:sym typeface="Merriweather"/>
            </a:endParaRPr>
          </a:p>
          <a:p>
            <a:pPr indent="0" lvl="0" marL="0" rtl="0" algn="ctr">
              <a:spcBef>
                <a:spcPts val="0"/>
              </a:spcBef>
              <a:spcAft>
                <a:spcPts val="0"/>
              </a:spcAft>
              <a:buNone/>
            </a:pPr>
            <a:r>
              <a:t/>
            </a:r>
            <a:endParaRPr i="1" sz="2400">
              <a:latin typeface="Merriweather"/>
              <a:ea typeface="Merriweather"/>
              <a:cs typeface="Merriweather"/>
              <a:sym typeface="Merriweather"/>
            </a:endParaRPr>
          </a:p>
        </p:txBody>
      </p:sp>
      <p:sp>
        <p:nvSpPr>
          <p:cNvPr id="102" name="Google Shape;102;p21"/>
          <p:cNvSpPr txBox="1"/>
          <p:nvPr>
            <p:ph idx="1" type="body"/>
          </p:nvPr>
        </p:nvSpPr>
        <p:spPr>
          <a:xfrm>
            <a:off x="311700" y="1162950"/>
            <a:ext cx="8520600" cy="3640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000000"/>
                </a:solidFill>
                <a:latin typeface="Merriweather"/>
                <a:ea typeface="Merriweather"/>
                <a:cs typeface="Merriweather"/>
                <a:sym typeface="Merriweather"/>
              </a:rPr>
              <a:t>Bitterness</a:t>
            </a:r>
            <a:r>
              <a:rPr lang="en">
                <a:solidFill>
                  <a:srgbClr val="000000"/>
                </a:solidFill>
                <a:latin typeface="Merriweather"/>
                <a:ea typeface="Merriweather"/>
                <a:cs typeface="Merriweather"/>
                <a:sym typeface="Merriweather"/>
              </a:rPr>
              <a:t> in Food</a:t>
            </a:r>
            <a:endParaRPr>
              <a:solidFill>
                <a:srgbClr val="000000"/>
              </a:solidFill>
              <a:latin typeface="Merriweather"/>
              <a:ea typeface="Merriweather"/>
              <a:cs typeface="Merriweather"/>
              <a:sym typeface="Merriweather"/>
            </a:endParaRPr>
          </a:p>
          <a:p>
            <a:pPr indent="-336550" lvl="0" marL="457200" rtl="0" algn="l">
              <a:spcBef>
                <a:spcPts val="1600"/>
              </a:spcBef>
              <a:spcAft>
                <a:spcPts val="0"/>
              </a:spcAft>
              <a:buClr>
                <a:srgbClr val="000000"/>
              </a:buClr>
              <a:buSzPts val="1700"/>
              <a:buFont typeface="Merriweather"/>
              <a:buChar char="-"/>
            </a:pPr>
            <a:r>
              <a:rPr lang="en" sz="1700">
                <a:solidFill>
                  <a:srgbClr val="000000"/>
                </a:solidFill>
                <a:latin typeface="Merriweather"/>
                <a:ea typeface="Merriweather"/>
                <a:cs typeface="Merriweather"/>
                <a:sym typeface="Merriweather"/>
              </a:rPr>
              <a:t>Increases bitterness</a:t>
            </a:r>
            <a:endParaRPr sz="1700">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sz="1400">
                <a:solidFill>
                  <a:srgbClr val="000000"/>
                </a:solidFill>
                <a:latin typeface="Merriweather"/>
                <a:ea typeface="Merriweather"/>
                <a:cs typeface="Merriweather"/>
                <a:sym typeface="Merriweather"/>
              </a:rPr>
              <a:t>Example: A red wine, like a full bodied Cab with chocolate</a:t>
            </a:r>
            <a:endParaRPr sz="1400">
              <a:solidFill>
                <a:srgbClr val="000000"/>
              </a:solidFill>
              <a:latin typeface="Merriweather"/>
              <a:ea typeface="Merriweather"/>
              <a:cs typeface="Merriweather"/>
              <a:sym typeface="Merriweather"/>
            </a:endParaRPr>
          </a:p>
          <a:p>
            <a:pPr indent="457200" lvl="0" marL="2743200" rtl="0" algn="l">
              <a:spcBef>
                <a:spcPts val="1600"/>
              </a:spcBef>
              <a:spcAft>
                <a:spcPts val="0"/>
              </a:spcAft>
              <a:buNone/>
            </a:pPr>
            <a:r>
              <a:rPr lang="en">
                <a:solidFill>
                  <a:srgbClr val="000000"/>
                </a:solidFill>
                <a:latin typeface="Merriweather"/>
                <a:ea typeface="Merriweather"/>
                <a:cs typeface="Merriweather"/>
                <a:sym typeface="Merriweather"/>
              </a:rPr>
              <a:t>Umami</a:t>
            </a:r>
            <a:r>
              <a:rPr lang="en">
                <a:solidFill>
                  <a:srgbClr val="000000"/>
                </a:solidFill>
                <a:latin typeface="Merriweather"/>
                <a:ea typeface="Merriweather"/>
                <a:cs typeface="Merriweather"/>
                <a:sym typeface="Merriweather"/>
              </a:rPr>
              <a:t> in Food (think MSG)</a:t>
            </a:r>
            <a:endParaRPr>
              <a:solidFill>
                <a:srgbClr val="000000"/>
              </a:solidFill>
              <a:latin typeface="Merriweather"/>
              <a:ea typeface="Merriweather"/>
              <a:cs typeface="Merriweather"/>
              <a:sym typeface="Merriweather"/>
            </a:endParaRPr>
          </a:p>
          <a:p>
            <a:pPr indent="-342900" lvl="0" marL="457200" rtl="0" algn="l">
              <a:spcBef>
                <a:spcPts val="1600"/>
              </a:spcBef>
              <a:spcAft>
                <a:spcPts val="0"/>
              </a:spcAft>
              <a:buClr>
                <a:srgbClr val="000000"/>
              </a:buClr>
              <a:buSzPts val="1800"/>
              <a:buFont typeface="Merriweather"/>
              <a:buChar char="-"/>
            </a:pPr>
            <a:r>
              <a:rPr lang="en">
                <a:solidFill>
                  <a:srgbClr val="000000"/>
                </a:solidFill>
                <a:latin typeface="Merriweather"/>
                <a:ea typeface="Merriweather"/>
                <a:cs typeface="Merriweather"/>
                <a:sym typeface="Merriweather"/>
              </a:rPr>
              <a:t>Increases bitterness, acidity and alcohol burn</a:t>
            </a:r>
            <a:endParaRPr>
              <a:solidFill>
                <a:srgbClr val="000000"/>
              </a:solidFill>
              <a:latin typeface="Merriweather"/>
              <a:ea typeface="Merriweather"/>
              <a:cs typeface="Merriweather"/>
              <a:sym typeface="Merriweather"/>
            </a:endParaRPr>
          </a:p>
          <a:p>
            <a:pPr indent="-342900" lvl="0" marL="457200" rtl="0" algn="l">
              <a:spcBef>
                <a:spcPts val="0"/>
              </a:spcBef>
              <a:spcAft>
                <a:spcPts val="0"/>
              </a:spcAft>
              <a:buClr>
                <a:srgbClr val="000000"/>
              </a:buClr>
              <a:buSzPts val="1800"/>
              <a:buFont typeface="Merriweather"/>
              <a:buChar char="-"/>
            </a:pPr>
            <a:r>
              <a:rPr lang="en">
                <a:solidFill>
                  <a:srgbClr val="000000"/>
                </a:solidFill>
                <a:latin typeface="Merriweather"/>
                <a:ea typeface="Merriweather"/>
                <a:cs typeface="Merriweather"/>
                <a:sym typeface="Merriweather"/>
              </a:rPr>
              <a:t>Decreases the body, sweetness and fruitiness in the wine</a:t>
            </a:r>
            <a:endParaRPr>
              <a:solidFill>
                <a:srgbClr val="000000"/>
              </a:solidFill>
              <a:latin typeface="Merriweather"/>
              <a:ea typeface="Merriweather"/>
              <a:cs typeface="Merriweather"/>
              <a:sym typeface="Merriweather"/>
            </a:endParaRPr>
          </a:p>
          <a:p>
            <a:pPr indent="0" lvl="0" marL="0" rtl="0" algn="l">
              <a:spcBef>
                <a:spcPts val="1600"/>
              </a:spcBef>
              <a:spcAft>
                <a:spcPts val="0"/>
              </a:spcAft>
              <a:buNone/>
            </a:pPr>
            <a:r>
              <a:rPr lang="en" sz="1400">
                <a:solidFill>
                  <a:srgbClr val="000000"/>
                </a:solidFill>
                <a:latin typeface="Merriweather"/>
                <a:ea typeface="Merriweather"/>
                <a:cs typeface="Merriweather"/>
                <a:sym typeface="Merriweather"/>
              </a:rPr>
              <a:t>Example: A gamey red like Nebbiolo with mushrooms</a:t>
            </a:r>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